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</a:rPr>
              <a:t>Caroll: </a:t>
            </a:r>
            <a:r>
              <a:rPr lang="pt-BR"/>
              <a:t>Explicaremos o que vamos falar: Quem somos, mercado mundial, latam e brasil e também sobre nosso time e processo de testes em jogos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54a1bacf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54a1bacf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Apresentação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54a1bacf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54a1bacf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>
                <a:solidFill>
                  <a:schemeClr val="dk1"/>
                </a:solidFill>
              </a:rPr>
              <a:t>Caroll: A Gazeus Games é a maior desenvolvedora de jogos casuais e sociais do Brasil. Temos mais de 20 jogos para celulares, tablets e navegadores web. </a:t>
            </a:r>
            <a:br>
              <a:rPr lang="pt-BR" sz="1400">
                <a:solidFill>
                  <a:schemeClr val="dk1"/>
                </a:solidFill>
              </a:rPr>
            </a:br>
            <a:r>
              <a:rPr lang="pt-BR" sz="1400">
                <a:solidFill>
                  <a:schemeClr val="dk1"/>
                </a:solidFill>
              </a:rPr>
              <a:t>Localização: Shopping Downtown - Barra da Tijuca e estamos com uma equipe no WeWork da Paulista em SP.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54a1bacf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54a1bacf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</a:rPr>
              <a:t>Yuri:</a:t>
            </a:r>
            <a:r>
              <a:rPr lang="pt-BR" sz="1400">
                <a:solidFill>
                  <a:schemeClr val="dk1"/>
                </a:solidFill>
              </a:rPr>
              <a:t> </a:t>
            </a:r>
            <a:r>
              <a:rPr lang="pt-BR"/>
              <a:t>Além do site Jogatina e The Social Poker, a mais de 10 anos a Gazeus investe nas plataformas Android iOS e instant games. Com jogos de cartas e tabuleiros como Buraco, Yatzy e Mahjong.. E para o Instant Game também trabalhamos com a modalidade Hyper Casual como Plushie Jump, Monster Climber e atualmente com o jogo autoral Lets Zeppling que será disponibilizado em breve em todas as plataforma.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54a1bacf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54a1bacf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</a:rPr>
              <a:t>Caroll: </a:t>
            </a:r>
            <a:r>
              <a:rPr lang="pt-BR"/>
              <a:t>De acordo com nossas estatísticas mais recentes, temos 9 milhões de jogadores jogando nossos jogos TODO Mês em mais 200 países, o que representa praticamente 114 maracanãs lotados, ao todo são mais de 50 milhões de pessoas que já instalaram nossos aplicativos..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54a9d81f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54a9d81f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 sz="1400">
                <a:solidFill>
                  <a:schemeClr val="dk1"/>
                </a:solidFill>
              </a:rPr>
              <a:t>Caroll: </a:t>
            </a:r>
            <a:r>
              <a:rPr lang="pt-BR"/>
              <a:t>O Brasil é o #13 colocado em faturamento no Ranking mundial de jogos representando a receita no ano de 2018 de 1.5B de dolares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Na america latina, o Brasil representa 30% na fatia do mercado da américa latina / sendo que o Brasil possui 221 M de pessoas, dessas 211 são 142 M online e 75.7M estão jogando algum jogo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54a9d81f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54a9d81f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 sz="1400">
                <a:solidFill>
                  <a:schemeClr val="dk1"/>
                </a:solidFill>
              </a:rPr>
              <a:t>Caroll: </a:t>
            </a:r>
            <a:r>
              <a:rPr lang="pt-BR"/>
              <a:t>Mundialmente a receita é de quase 138 Bilhões de </a:t>
            </a:r>
            <a:r>
              <a:rPr lang="pt-BR"/>
              <a:t>dólares</a:t>
            </a:r>
            <a:r>
              <a:rPr lang="pt-BR"/>
              <a:t> com crescimento de 13.3% neste ano -&gt; Como vimos a américa Latina tem um crescimento superior a média mundial. (13.5%)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Como foi dito, o segmento mobile representa 51% do mercado mundial, gerando aproximadamente $70.3 bilhões de dólares.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Esse segmento também possui a maior parte dos jogadores: 2.2 Bilhões sendo que a sua maoria é de SmartPhones.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54a9d81f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54a9d81f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>
                <a:solidFill>
                  <a:schemeClr val="dk1"/>
                </a:solidFill>
              </a:rPr>
              <a:t>Yuri: </a:t>
            </a:r>
            <a:r>
              <a:rPr lang="pt-BR"/>
              <a:t>Para que aplicativos tenham destaque, seja no mercado de jogos ou não, é essencial haja um cuidado com a qualidade do código e também com a </a:t>
            </a:r>
            <a:r>
              <a:rPr lang="pt-BR"/>
              <a:t>experiência</a:t>
            </a:r>
            <a:r>
              <a:rPr lang="pt-BR"/>
              <a:t> do usuário e esses fatores influenciam diretamente a relevância do aplicativo nas lojas.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Tanto a PlayStore quanto a AppStore, levam em consideração alguns itens como Rating, Review, tamanho do app que são relacionados a experiência do usuário e também a taxa de ANR e Crashes que estão relacionados a qualidade dos códigos.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Esses itens são extremamente importantes caso sejam bem avaliados para que seu app seja encontrado com facilmente na loja.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54a9d81f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54a9d81f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Game Play: Requisitos do jogos, regras do jogo, feedback das jogadas.. 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Compatibilidade: Testes em diferentes devices / Testes em diferentes sistemas operacionais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Teste de performance: Teste para observar o nível de bateria, processador, memória e validar através das conexões suas oscilações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Conformidade Política: GDPR, **colocar o nome daqui do Brasil</a:t>
            </a:r>
            <a:br>
              <a:rPr lang="pt-BR"/>
            </a:br>
            <a:r>
              <a:rPr lang="pt-BR"/>
              <a:t>Monetização: Efetuar os testes de possíveis redes suportadas, validar os banners, assinatura e in-app-purchase (IAP).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Usabilidade: Validar se os fluxos e seus requisitos estão atendendo o objetivo, se os textos estão coerentes com as ações..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Localização: Validar se os textos após tradução dos idiomas suportados estão corretos, se não estão quebrando layout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Teste de atualização: Garantir que as configurações são mantidas após atualização de versão do aplicativo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Layouts e sons: Verificar em diversos tipos de devices se os layouts estão de acordo com suas resoluções de tela e se os sons estão sendo acionados no momento correto, coerente com as ações, volume..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Registros para análise de métricas: Se os </a:t>
            </a:r>
            <a:r>
              <a:rPr lang="pt-BR"/>
              <a:t>eventos</a:t>
            </a:r>
            <a:r>
              <a:rPr lang="pt-BR"/>
              <a:t> traqueados estão sendo registrados corretamente em todas as plataformas de análise de métricas (DAU, MAU, Tempo de sessão)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83172a81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483172a81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>
                <a:solidFill>
                  <a:schemeClr val="dk1"/>
                </a:solidFill>
              </a:rPr>
            </a:br>
            <a:br>
              <a:rPr lang="pt-BR">
                <a:solidFill>
                  <a:schemeClr val="dk1"/>
                </a:solidFill>
              </a:rPr>
            </a:br>
            <a:r>
              <a:rPr lang="pt-BR">
                <a:solidFill>
                  <a:schemeClr val="dk1"/>
                </a:solidFill>
              </a:rPr>
              <a:t>Yuri:  Anteriormente a parte de desenvolvimento e teste era no modelo cascata. No modelo cascata, o projeto é divido em etapas e essas etapas são executadas sequencialmente. A etapa de testes é uma das últimas, o que faz os testes serem executados apenas quando já se tem o produto desenvolvido. Neste modelo, o envolvimento de QA com o aplicativo é baixo já que participa do projeto apenas no final. Mas o mais grave é o retrabalhado gerado por essa execução, uma vez que um bug é encontrado o processo se reinicia caso necessário para corrigi-lo.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Este modelo começou a demandar muito tempo para liberação do Produto para a fase de QA, o que resulta em uma falta de estimativa do tempo de trabalho de testes, um possível gargalo nessa etapa, mais tempo para execução e re-execução dos testes e, consequentemente, o não cumprimento do prazo de entrega.</a:t>
            </a:r>
            <a:br>
              <a:rPr lang="pt-BR">
                <a:solidFill>
                  <a:schemeClr val="dk1"/>
                </a:solidFill>
              </a:rPr>
            </a:br>
            <a:br>
              <a:rPr lang="pt-BR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83172a81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83172a81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pt-BR">
                <a:solidFill>
                  <a:schemeClr val="dk1"/>
                </a:solidFill>
              </a:rPr>
              <a:t>Mudar o título: Processos de Testes - Ciclo Ágil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b="1" lang="pt-BR">
                <a:solidFill>
                  <a:schemeClr val="dk1"/>
                </a:solidFill>
              </a:rPr>
              <a:t>Retirar o Teste automatizados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pt-BR">
                <a:solidFill>
                  <a:schemeClr val="dk1"/>
                </a:solidFill>
              </a:rPr>
              <a:t>Falar sobre as cerimônias que participamos, sobre os testes sendo feitos na própria Unity, build sendo gerada por nós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>
                <a:solidFill>
                  <a:schemeClr val="dk1"/>
                </a:solidFill>
              </a:rPr>
            </a:br>
            <a:r>
              <a:rPr lang="pt-BR">
                <a:solidFill>
                  <a:schemeClr val="dk1"/>
                </a:solidFill>
              </a:rPr>
              <a:t>Yuri: Com isso, vimos que era necessário a mudança de cultura e a escolhida foi a ágil. Essa cultura divide o projeto em ciclos curtos para o desenvolvimento de funcionalidade. A primeira parte da empresa a se estruturar nessa nova cultura foram as áreas de planejamento, design e construção, porém não tínhamos pensado que o tempo de testes continuaria aumentando, pois a parte de QA ainda era no modelo cascata. Ou seja, não estimava o tempo do teste e nem participava das cerimônias com o time.</a:t>
            </a:r>
            <a:br>
              <a:rPr lang="pt-BR">
                <a:solidFill>
                  <a:schemeClr val="dk1"/>
                </a:solidFill>
              </a:rPr>
            </a:br>
            <a:r>
              <a:rPr lang="pt-BR">
                <a:solidFill>
                  <a:schemeClr val="dk1"/>
                </a:solidFill>
              </a:rPr>
              <a:t>Então, a solução para dar mais agilidade ao projeto foi tornar QA ágil também. Para tanto, incluímos um QA dentro do time e os testes passaram a ser executados nesses pequenos ciclos de desenvolvimento, que se chamam Sprint.</a:t>
            </a:r>
            <a:br>
              <a:rPr lang="pt-BR">
                <a:solidFill>
                  <a:schemeClr val="dk1"/>
                </a:solidFill>
              </a:rPr>
            </a:br>
            <a:r>
              <a:rPr lang="pt-BR">
                <a:solidFill>
                  <a:schemeClr val="dk1"/>
                </a:solidFill>
              </a:rPr>
              <a:t>Conclusão: Não tínhamos mais incidentes críticos na reta final do projeto e quando tínhamos, era no início, pois os bugs estavam sendo detectados com antecedência e durante cada funcionalidade desenvolvida.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Como a funcionalidade é testada por todos do time, tivemos a evangelização das práticas durante todo o processo e criamos a cultura da qualidade ser responsabilidade de todos. Otimizados o tempo de testes, já que a probabilidade de entrega do produto é mais satisfatória aos usuários do que no processo anterior. Para os testes ágeis não ocorrem mudanças apenas no processo, mas também na execução dos testes. Para atingirmos a agilidade, começamos a desenvolver testes automatizados em diversos níveis como é necessário para o modelo ágil.</a:t>
            </a:r>
            <a:br>
              <a:rPr lang="pt-BR">
                <a:solidFill>
                  <a:schemeClr val="dk1"/>
                </a:solidFill>
              </a:rPr>
            </a:br>
            <a:br>
              <a:rPr lang="pt-BR">
                <a:solidFill>
                  <a:schemeClr val="dk1"/>
                </a:solidFill>
              </a:rPr>
            </a:b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83172a81d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83172a81d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DEV: Teste unitário e Teste instrumentados. Unity: respectivamente Edit Mode e Play Mode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QA: Testes funcionais automatizados: Busca por ferramentas para testes de sistema automatizados em aplicações Unity. Hoje, temos AirTest + Poco e AltUnity Tester (talvez Unium também)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83172a81d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83172a81d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42601b5a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42601b5a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42601b5a1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42601b5a1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Relationship Id="rId6" Type="http://schemas.openxmlformats.org/officeDocument/2006/relationships/image" Target="../media/image23.png"/><Relationship Id="rId7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hyperlink" Target="http://www.youtube.com/watch?v=HKx_gXxbSYk" TargetMode="External"/><Relationship Id="rId5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4">
            <a:alphaModFix/>
          </a:blip>
          <a:srcRect b="77094" l="0" r="0" t="0"/>
          <a:stretch/>
        </p:blipFill>
        <p:spPr>
          <a:xfrm>
            <a:off x="0" y="0"/>
            <a:ext cx="9144000" cy="117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0"/>
          <p:cNvPicPr preferRelativeResize="0"/>
          <p:nvPr/>
        </p:nvPicPr>
        <p:blipFill rotWithShape="1">
          <a:blip r:embed="rId4">
            <a:alphaModFix/>
          </a:blip>
          <a:srcRect b="0" l="0" r="0" t="27520"/>
          <a:stretch/>
        </p:blipFill>
        <p:spPr>
          <a:xfrm>
            <a:off x="0" y="1415550"/>
            <a:ext cx="9144000" cy="372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1"/>
          <p:cNvPicPr preferRelativeResize="0"/>
          <p:nvPr/>
        </p:nvPicPr>
        <p:blipFill rotWithShape="1">
          <a:blip r:embed="rId4">
            <a:alphaModFix/>
          </a:blip>
          <a:srcRect b="66133" l="49510" r="0" t="0"/>
          <a:stretch/>
        </p:blipFill>
        <p:spPr>
          <a:xfrm>
            <a:off x="4527275" y="0"/>
            <a:ext cx="4616726" cy="17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5" title="Yatzy Party Trailer - PT Portrai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0075" y="356225"/>
            <a:ext cx="3772800" cy="2829600"/>
          </a:xfrm>
          <a:prstGeom prst="rect">
            <a:avLst/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2640000" dist="123825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